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7" r:id="rId2"/>
    <p:sldId id="258" r:id="rId3"/>
    <p:sldId id="265" r:id="rId4"/>
    <p:sldId id="266" r:id="rId5"/>
    <p:sldId id="287" r:id="rId6"/>
    <p:sldId id="286" r:id="rId7"/>
    <p:sldId id="271" r:id="rId8"/>
    <p:sldId id="272" r:id="rId9"/>
    <p:sldId id="274" r:id="rId10"/>
    <p:sldId id="275" r:id="rId11"/>
    <p:sldId id="273" r:id="rId12"/>
    <p:sldId id="276" r:id="rId13"/>
    <p:sldId id="277" r:id="rId14"/>
    <p:sldId id="278" r:id="rId15"/>
    <p:sldId id="279" r:id="rId16"/>
    <p:sldId id="280" r:id="rId17"/>
    <p:sldId id="281" r:id="rId18"/>
    <p:sldId id="282" r:id="rId19"/>
    <p:sldId id="283" r:id="rId20"/>
    <p:sldId id="284" r:id="rId21"/>
    <p:sldId id="285" r:id="rId22"/>
    <p:sldId id="26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0" autoAdjust="0"/>
    <p:restoredTop sz="94660"/>
  </p:normalViewPr>
  <p:slideViewPr>
    <p:cSldViewPr snapToGrid="0">
      <p:cViewPr varScale="1">
        <p:scale>
          <a:sx n="126" d="100"/>
          <a:sy n="126" d="100"/>
        </p:scale>
        <p:origin x="320" y="184"/>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3/29/25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3/29/25</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3/29/25</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3/29/25</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3/29/25</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3/29/25</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3/29/25</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Hardy Roses for Southeast Wisconsin</a:t>
            </a:r>
          </a:p>
        </p:txBody>
      </p:sp>
      <p:sp>
        <p:nvSpPr>
          <p:cNvPr id="3" name="Subtitle 2"/>
          <p:cNvSpPr>
            <a:spLocks noGrp="1"/>
          </p:cNvSpPr>
          <p:nvPr>
            <p:ph type="subTitle" idx="1"/>
          </p:nvPr>
        </p:nvSpPr>
        <p:spPr/>
        <p:txBody>
          <a:bodyPr/>
          <a:lstStyle/>
          <a:p>
            <a:r>
              <a:rPr lang="en-US" dirty="0"/>
              <a:t>By Larry Heebsh</a:t>
            </a:r>
          </a:p>
          <a:p>
            <a:r>
              <a:rPr lang="en-US" dirty="0"/>
              <a:t>rosebug198@gmail.com</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45125" y="1094509"/>
            <a:ext cx="10058402" cy="2618509"/>
          </a:xfrm>
        </p:spPr>
        <p:txBody>
          <a:bodyPr>
            <a:noAutofit/>
          </a:bodyPr>
          <a:lstStyle/>
          <a:p>
            <a:pPr>
              <a:lnSpc>
                <a:spcPct val="100000"/>
              </a:lnSpc>
            </a:pPr>
            <a:r>
              <a:rPr lang="en-US" kern="100" dirty="0">
                <a:effectLst/>
                <a:latin typeface="Calibri" panose="020F0502020204030204" pitchFamily="34" charset="0"/>
                <a:ea typeface="Calibri" panose="020F0502020204030204" pitchFamily="34" charset="0"/>
                <a:cs typeface="Times New Roman" panose="02020603050405020304" pitchFamily="18" charset="0"/>
              </a:rPr>
              <a:t>Always buy the best bush you can from a quality garden center or mail order source.</a:t>
            </a:r>
            <a:br>
              <a:rPr lang="en-US" kern="100" dirty="0">
                <a:latin typeface="Calibri" panose="020F0502020204030204" pitchFamily="34" charset="0"/>
                <a:ea typeface="Calibri" panose="020F0502020204030204" pitchFamily="34" charset="0"/>
                <a:cs typeface="Times New Roman" panose="02020603050405020304" pitchFamily="18" charset="0"/>
              </a:rPr>
            </a:br>
            <a:r>
              <a:rPr lang="en-US" kern="100" dirty="0">
                <a:effectLst/>
                <a:latin typeface="Calibri" panose="020F0502020204030204" pitchFamily="34" charset="0"/>
                <a:ea typeface="Calibri" panose="020F0502020204030204" pitchFamily="34" charset="0"/>
                <a:cs typeface="Times New Roman" panose="02020603050405020304" pitchFamily="18" charset="0"/>
              </a:rPr>
              <a:t>Grade 1 roses should have at least 3-4 canes the size of a pencil or larger. </a:t>
            </a:r>
            <a:br>
              <a:rPr lang="en-US" kern="100" dirty="0">
                <a:effectLst/>
                <a:latin typeface="Calibri" panose="020F0502020204030204" pitchFamily="34" charset="0"/>
                <a:ea typeface="Calibri" panose="020F0502020204030204" pitchFamily="34" charset="0"/>
                <a:cs typeface="Times New Roman" panose="02020603050405020304" pitchFamily="18" charset="0"/>
              </a:rPr>
            </a:br>
            <a:endParaRPr dirty="0"/>
          </a:p>
        </p:txBody>
      </p:sp>
      <p:pic>
        <p:nvPicPr>
          <p:cNvPr id="1029" name="Picture 5" descr="Buying Roses - Marin Rose Society">
            <a:extLst>
              <a:ext uri="{FF2B5EF4-FFF2-40B4-BE49-F238E27FC236}">
                <a16:creationId xmlns:a16="http://schemas.microsoft.com/office/drawing/2014/main" id="{AD568CBB-02CA-2F33-CD9B-61913426E30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29890" y="3325090"/>
            <a:ext cx="3704641" cy="32281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EE1B71-C0EB-E47E-DC4C-8BEBD5FE8A2E}"/>
              </a:ext>
            </a:extLst>
          </p:cNvPr>
          <p:cNvSpPr txBox="1">
            <a:spLocks/>
          </p:cNvSpPr>
          <p:nvPr/>
        </p:nvSpPr>
        <p:spPr>
          <a:xfrm>
            <a:off x="1065212" y="304800"/>
            <a:ext cx="10058402" cy="581891"/>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dirty="0"/>
              <a:t>Buying Tips</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058402" cy="581891"/>
          </a:xfrm>
        </p:spPr>
        <p:txBody>
          <a:bodyPr>
            <a:normAutofit fontScale="90000"/>
          </a:bodyPr>
          <a:lstStyle/>
          <a:p>
            <a:r>
              <a:rPr lang="en-US" dirty="0"/>
              <a:t>We reside in plant hardy zone 5B-6A </a:t>
            </a:r>
          </a:p>
        </p:txBody>
      </p:sp>
      <p:pic>
        <p:nvPicPr>
          <p:cNvPr id="2050" name="Picture 2" descr="Plant hardiness zone 6a new to Wisconsin">
            <a:extLst>
              <a:ext uri="{FF2B5EF4-FFF2-40B4-BE49-F238E27FC236}">
                <a16:creationId xmlns:a16="http://schemas.microsoft.com/office/drawing/2014/main" id="{0AE5E928-2330-D37F-6686-C1C9EBEF1B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244" y="983673"/>
            <a:ext cx="10163606" cy="5081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52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EDF59E-B7F3-8317-F1E3-B2884F170D85}"/>
              </a:ext>
            </a:extLst>
          </p:cNvPr>
          <p:cNvSpPr txBox="1"/>
          <p:nvPr/>
        </p:nvSpPr>
        <p:spPr>
          <a:xfrm>
            <a:off x="845127" y="803564"/>
            <a:ext cx="10571018" cy="4524315"/>
          </a:xfrm>
          <a:prstGeom prst="rect">
            <a:avLst/>
          </a:prstGeom>
          <a:noFill/>
        </p:spPr>
        <p:txBody>
          <a:bodyPr wrap="square" rtlCol="0">
            <a:spAutoFit/>
          </a:bodyPr>
          <a:lstStyle/>
          <a:p>
            <a:pPr algn="ctr"/>
            <a:r>
              <a:rPr lang="en-US" sz="3600" dirty="0">
                <a:solidFill>
                  <a:schemeClr val="tx2"/>
                </a:solidFill>
              </a:rPr>
              <a:t>The roses presented here are a collection of plants that are either locally available or from mail order sources. </a:t>
            </a:r>
          </a:p>
          <a:p>
            <a:pPr algn="ctr"/>
            <a:r>
              <a:rPr lang="en-US" sz="3600" dirty="0">
                <a:solidFill>
                  <a:schemeClr val="tx2"/>
                </a:solidFill>
              </a:rPr>
              <a:t>While most of these roses are shrubs or old garden roses, because of climate change in recent years we can enjoy growing plants that previously were only hardy in warmer zones. </a:t>
            </a:r>
          </a:p>
        </p:txBody>
      </p:sp>
    </p:spTree>
    <p:extLst>
      <p:ext uri="{BB962C8B-B14F-4D97-AF65-F5344CB8AC3E}">
        <p14:creationId xmlns:p14="http://schemas.microsoft.com/office/powerpoint/2010/main" val="6127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12587C-C7A1-E2A3-45E0-4EE6639DB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2109"/>
            <a:ext cx="12192000" cy="4904509"/>
          </a:xfrm>
          <a:prstGeom prst="rect">
            <a:avLst/>
          </a:prstGeom>
        </p:spPr>
      </p:pic>
      <p:sp>
        <p:nvSpPr>
          <p:cNvPr id="4" name="TextBox 3">
            <a:extLst>
              <a:ext uri="{FF2B5EF4-FFF2-40B4-BE49-F238E27FC236}">
                <a16:creationId xmlns:a16="http://schemas.microsoft.com/office/drawing/2014/main" id="{90BF4A1D-ABCE-4698-10A6-C849AC186BDA}"/>
              </a:ext>
            </a:extLst>
          </p:cNvPr>
          <p:cNvSpPr txBox="1"/>
          <p:nvPr/>
        </p:nvSpPr>
        <p:spPr>
          <a:xfrm>
            <a:off x="4447309" y="360218"/>
            <a:ext cx="6594764" cy="523220"/>
          </a:xfrm>
          <a:prstGeom prst="rect">
            <a:avLst/>
          </a:prstGeom>
          <a:noFill/>
        </p:spPr>
        <p:txBody>
          <a:bodyPr wrap="square" rtlCol="0">
            <a:spAutoFit/>
          </a:bodyPr>
          <a:lstStyle/>
          <a:p>
            <a:r>
              <a:rPr lang="en-US" sz="2800" dirty="0"/>
              <a:t>Helpmefind.com</a:t>
            </a:r>
          </a:p>
        </p:txBody>
      </p:sp>
    </p:spTree>
    <p:extLst>
      <p:ext uri="{BB962C8B-B14F-4D97-AF65-F5344CB8AC3E}">
        <p14:creationId xmlns:p14="http://schemas.microsoft.com/office/powerpoint/2010/main" val="205492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558EEA-F941-FF7F-B573-74E809956066}"/>
              </a:ext>
            </a:extLst>
          </p:cNvPr>
          <p:cNvPicPr>
            <a:picLocks noChangeAspect="1"/>
          </p:cNvPicPr>
          <p:nvPr/>
        </p:nvPicPr>
        <p:blipFill>
          <a:blip r:embed="rId2"/>
          <a:stretch>
            <a:fillRect/>
          </a:stretch>
        </p:blipFill>
        <p:spPr>
          <a:xfrm>
            <a:off x="526473" y="332510"/>
            <a:ext cx="10941627" cy="5735781"/>
          </a:xfrm>
          <a:prstGeom prst="rect">
            <a:avLst/>
          </a:prstGeom>
        </p:spPr>
      </p:pic>
    </p:spTree>
    <p:extLst>
      <p:ext uri="{BB962C8B-B14F-4D97-AF65-F5344CB8AC3E}">
        <p14:creationId xmlns:p14="http://schemas.microsoft.com/office/powerpoint/2010/main" val="1186774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CF36-110D-B1DF-E38D-824DDE5D2456}"/>
              </a:ext>
            </a:extLst>
          </p:cNvPr>
          <p:cNvSpPr>
            <a:spLocks noGrp="1"/>
          </p:cNvSpPr>
          <p:nvPr>
            <p:ph type="title"/>
          </p:nvPr>
        </p:nvSpPr>
        <p:spPr>
          <a:xfrm>
            <a:off x="1065212" y="304799"/>
            <a:ext cx="10058402" cy="858983"/>
          </a:xfrm>
        </p:spPr>
        <p:txBody>
          <a:bodyPr/>
          <a:lstStyle/>
          <a:p>
            <a:pPr algn="ctr"/>
            <a:r>
              <a:rPr lang="en-US" dirty="0"/>
              <a:t>Hybrid Tea Roses</a:t>
            </a:r>
          </a:p>
        </p:txBody>
      </p:sp>
      <p:pic>
        <p:nvPicPr>
          <p:cNvPr id="8" name="Picture Placeholder 7">
            <a:extLst>
              <a:ext uri="{FF2B5EF4-FFF2-40B4-BE49-F238E27FC236}">
                <a16:creationId xmlns:a16="http://schemas.microsoft.com/office/drawing/2014/main" id="{4048E79F-ECC2-33F0-0150-529AD05F5FFA}"/>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21135" b="21135"/>
          <a:stretch>
            <a:fillRect/>
          </a:stretch>
        </p:blipFill>
        <p:spPr>
          <a:xfrm>
            <a:off x="1179113" y="1900210"/>
            <a:ext cx="4014570" cy="2623382"/>
          </a:xfrm>
        </p:spPr>
      </p:pic>
      <p:sp>
        <p:nvSpPr>
          <p:cNvPr id="4" name="Text Placeholder 3">
            <a:extLst>
              <a:ext uri="{FF2B5EF4-FFF2-40B4-BE49-F238E27FC236}">
                <a16:creationId xmlns:a16="http://schemas.microsoft.com/office/drawing/2014/main" id="{A4DB0D3B-3586-0090-5F31-EDD2E3832429}"/>
              </a:ext>
            </a:extLst>
          </p:cNvPr>
          <p:cNvSpPr>
            <a:spLocks noGrp="1"/>
          </p:cNvSpPr>
          <p:nvPr>
            <p:ph type="body" sz="half" idx="2"/>
          </p:nvPr>
        </p:nvSpPr>
        <p:spPr/>
        <p:txBody>
          <a:bodyPr>
            <a:normAutofit fontScale="77500" lnSpcReduction="20000"/>
          </a:bodyPr>
          <a:lstStyle/>
          <a:p>
            <a:pPr algn="ctr"/>
            <a:r>
              <a:rPr lang="en-US" sz="3600" dirty="0">
                <a:solidFill>
                  <a:schemeClr val="tx2"/>
                </a:solidFill>
              </a:rPr>
              <a:t>Dainty Bess</a:t>
            </a:r>
          </a:p>
          <a:p>
            <a:pPr algn="ctr"/>
            <a:r>
              <a:rPr lang="en-US" sz="3600" dirty="0">
                <a:solidFill>
                  <a:schemeClr val="tx2"/>
                </a:solidFill>
              </a:rPr>
              <a:t>8.4  4B zone</a:t>
            </a:r>
          </a:p>
        </p:txBody>
      </p:sp>
      <p:pic>
        <p:nvPicPr>
          <p:cNvPr id="10" name="Picture Placeholder 9">
            <a:extLst>
              <a:ext uri="{FF2B5EF4-FFF2-40B4-BE49-F238E27FC236}">
                <a16:creationId xmlns:a16="http://schemas.microsoft.com/office/drawing/2014/main" id="{001D636F-F94B-373D-E874-BDE1A12AADB6}"/>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25494" b="25494"/>
          <a:stretch>
            <a:fillRect/>
          </a:stretch>
        </p:blipFill>
        <p:spPr/>
      </p:pic>
      <p:sp>
        <p:nvSpPr>
          <p:cNvPr id="6" name="Text Placeholder 5">
            <a:extLst>
              <a:ext uri="{FF2B5EF4-FFF2-40B4-BE49-F238E27FC236}">
                <a16:creationId xmlns:a16="http://schemas.microsoft.com/office/drawing/2014/main" id="{70335AD2-33F0-E2B8-3782-2BD3DB4277F0}"/>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Pope John Paul II </a:t>
            </a:r>
          </a:p>
          <a:p>
            <a:pPr algn="ctr"/>
            <a:r>
              <a:rPr lang="en-US" sz="3600" dirty="0">
                <a:solidFill>
                  <a:schemeClr val="tx2"/>
                </a:solidFill>
              </a:rPr>
              <a:t>7.5  6A zone</a:t>
            </a:r>
          </a:p>
        </p:txBody>
      </p:sp>
    </p:spTree>
    <p:extLst>
      <p:ext uri="{BB962C8B-B14F-4D97-AF65-F5344CB8AC3E}">
        <p14:creationId xmlns:p14="http://schemas.microsoft.com/office/powerpoint/2010/main" val="289961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4EB1C-F9AA-0FFF-1D51-BFFC34E2D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2AEBD-484F-20D1-8FD9-881F7003C581}"/>
              </a:ext>
            </a:extLst>
          </p:cNvPr>
          <p:cNvSpPr>
            <a:spLocks noGrp="1"/>
          </p:cNvSpPr>
          <p:nvPr>
            <p:ph type="title"/>
          </p:nvPr>
        </p:nvSpPr>
        <p:spPr>
          <a:xfrm>
            <a:off x="1065212" y="304799"/>
            <a:ext cx="10058402" cy="858983"/>
          </a:xfrm>
        </p:spPr>
        <p:txBody>
          <a:bodyPr/>
          <a:lstStyle/>
          <a:p>
            <a:pPr algn="ctr"/>
            <a:r>
              <a:rPr lang="en-US" dirty="0"/>
              <a:t>Floribunda Roses</a:t>
            </a:r>
          </a:p>
        </p:txBody>
      </p:sp>
      <p:pic>
        <p:nvPicPr>
          <p:cNvPr id="8" name="Picture Placeholder 7">
            <a:extLst>
              <a:ext uri="{FF2B5EF4-FFF2-40B4-BE49-F238E27FC236}">
                <a16:creationId xmlns:a16="http://schemas.microsoft.com/office/drawing/2014/main" id="{9BD096B5-91F0-4293-AC38-1C63ECC029A9}"/>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0591" b="10591"/>
          <a:stretch/>
        </p:blipFill>
        <p:spPr>
          <a:xfrm>
            <a:off x="1179113" y="1900210"/>
            <a:ext cx="4014570" cy="2623382"/>
          </a:xfrm>
        </p:spPr>
      </p:pic>
      <p:sp>
        <p:nvSpPr>
          <p:cNvPr id="4" name="Text Placeholder 3">
            <a:extLst>
              <a:ext uri="{FF2B5EF4-FFF2-40B4-BE49-F238E27FC236}">
                <a16:creationId xmlns:a16="http://schemas.microsoft.com/office/drawing/2014/main" id="{02338F2D-65F7-F6B3-2B0C-1E6EAD5C2F37}"/>
              </a:ext>
            </a:extLst>
          </p:cNvPr>
          <p:cNvSpPr>
            <a:spLocks noGrp="1"/>
          </p:cNvSpPr>
          <p:nvPr>
            <p:ph type="body" sz="half" idx="2"/>
          </p:nvPr>
        </p:nvSpPr>
        <p:spPr/>
        <p:txBody>
          <a:bodyPr>
            <a:normAutofit fontScale="77500" lnSpcReduction="20000"/>
          </a:bodyPr>
          <a:lstStyle/>
          <a:p>
            <a:pPr algn="ctr"/>
            <a:r>
              <a:rPr lang="en-US" sz="3600" dirty="0">
                <a:solidFill>
                  <a:schemeClr val="tx2"/>
                </a:solidFill>
              </a:rPr>
              <a:t>Julia Child</a:t>
            </a:r>
          </a:p>
          <a:p>
            <a:pPr algn="ctr"/>
            <a:r>
              <a:rPr lang="en-US" sz="3600" dirty="0">
                <a:solidFill>
                  <a:schemeClr val="tx2"/>
                </a:solidFill>
              </a:rPr>
              <a:t>8.3  5B zone</a:t>
            </a:r>
          </a:p>
        </p:txBody>
      </p:sp>
      <p:pic>
        <p:nvPicPr>
          <p:cNvPr id="10" name="Picture Placeholder 9">
            <a:extLst>
              <a:ext uri="{FF2B5EF4-FFF2-40B4-BE49-F238E27FC236}">
                <a16:creationId xmlns:a16="http://schemas.microsoft.com/office/drawing/2014/main" id="{31422690-6A6F-FDF0-1FEC-E1790330E88A}"/>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8795" b="18795"/>
          <a:stretch/>
        </p:blipFill>
        <p:spPr/>
      </p:pic>
      <p:sp>
        <p:nvSpPr>
          <p:cNvPr id="6" name="Text Placeholder 5">
            <a:extLst>
              <a:ext uri="{FF2B5EF4-FFF2-40B4-BE49-F238E27FC236}">
                <a16:creationId xmlns:a16="http://schemas.microsoft.com/office/drawing/2014/main" id="{61AE921E-DA24-D770-0526-D1782C92B937}"/>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Scentimental</a:t>
            </a:r>
          </a:p>
          <a:p>
            <a:pPr algn="ctr"/>
            <a:r>
              <a:rPr lang="en-US" sz="3600" dirty="0">
                <a:solidFill>
                  <a:schemeClr val="tx2"/>
                </a:solidFill>
              </a:rPr>
              <a:t>7.8  6A zone</a:t>
            </a:r>
          </a:p>
        </p:txBody>
      </p:sp>
    </p:spTree>
    <p:extLst>
      <p:ext uri="{BB962C8B-B14F-4D97-AF65-F5344CB8AC3E}">
        <p14:creationId xmlns:p14="http://schemas.microsoft.com/office/powerpoint/2010/main" val="4194054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09F13-A649-BEED-D464-35EF720280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896CE-ECBD-C911-E824-EDAD08949717}"/>
              </a:ext>
            </a:extLst>
          </p:cNvPr>
          <p:cNvSpPr>
            <a:spLocks noGrp="1"/>
          </p:cNvSpPr>
          <p:nvPr>
            <p:ph type="title"/>
          </p:nvPr>
        </p:nvSpPr>
        <p:spPr>
          <a:xfrm>
            <a:off x="1065212" y="304799"/>
            <a:ext cx="10058402" cy="858983"/>
          </a:xfrm>
        </p:spPr>
        <p:txBody>
          <a:bodyPr/>
          <a:lstStyle/>
          <a:p>
            <a:pPr algn="ctr"/>
            <a:r>
              <a:rPr lang="en-US" dirty="0"/>
              <a:t>Floribunda Roses</a:t>
            </a:r>
          </a:p>
        </p:txBody>
      </p:sp>
      <p:pic>
        <p:nvPicPr>
          <p:cNvPr id="8" name="Picture Placeholder 7">
            <a:extLst>
              <a:ext uri="{FF2B5EF4-FFF2-40B4-BE49-F238E27FC236}">
                <a16:creationId xmlns:a16="http://schemas.microsoft.com/office/drawing/2014/main" id="{41FFCC22-7275-9B46-4233-BCC3BFECEAC7}"/>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4015" b="4015"/>
          <a:stretch/>
        </p:blipFill>
        <p:spPr>
          <a:xfrm>
            <a:off x="1179113" y="1751403"/>
            <a:ext cx="4358772" cy="2848306"/>
          </a:xfrm>
        </p:spPr>
      </p:pic>
      <p:sp>
        <p:nvSpPr>
          <p:cNvPr id="4" name="Text Placeholder 3">
            <a:extLst>
              <a:ext uri="{FF2B5EF4-FFF2-40B4-BE49-F238E27FC236}">
                <a16:creationId xmlns:a16="http://schemas.microsoft.com/office/drawing/2014/main" id="{8AF50DD5-8E39-94AA-B5F7-FED126D7485A}"/>
              </a:ext>
            </a:extLst>
          </p:cNvPr>
          <p:cNvSpPr>
            <a:spLocks noGrp="1"/>
          </p:cNvSpPr>
          <p:nvPr>
            <p:ph type="body" sz="half" idx="2"/>
          </p:nvPr>
        </p:nvSpPr>
        <p:spPr/>
        <p:txBody>
          <a:bodyPr>
            <a:normAutofit fontScale="77500" lnSpcReduction="20000"/>
          </a:bodyPr>
          <a:lstStyle/>
          <a:p>
            <a:pPr algn="ctr"/>
            <a:r>
              <a:rPr lang="en-US" sz="3600" dirty="0" err="1">
                <a:solidFill>
                  <a:schemeClr val="tx2"/>
                </a:solidFill>
              </a:rPr>
              <a:t>Lavaglut</a:t>
            </a:r>
            <a:endParaRPr lang="en-US" sz="3600" dirty="0">
              <a:solidFill>
                <a:schemeClr val="tx2"/>
              </a:solidFill>
            </a:endParaRPr>
          </a:p>
          <a:p>
            <a:pPr algn="ctr"/>
            <a:r>
              <a:rPr lang="en-US" sz="3600" dirty="0">
                <a:solidFill>
                  <a:schemeClr val="tx2"/>
                </a:solidFill>
              </a:rPr>
              <a:t>8.6  5B zone</a:t>
            </a:r>
          </a:p>
        </p:txBody>
      </p:sp>
      <p:pic>
        <p:nvPicPr>
          <p:cNvPr id="10" name="Picture Placeholder 9">
            <a:extLst>
              <a:ext uri="{FF2B5EF4-FFF2-40B4-BE49-F238E27FC236}">
                <a16:creationId xmlns:a16="http://schemas.microsoft.com/office/drawing/2014/main" id="{BC0240EE-F53C-976A-1EA6-1CCE66BE2A8A}"/>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6380" b="6380"/>
          <a:stretch/>
        </p:blipFill>
        <p:spPr/>
      </p:pic>
      <p:sp>
        <p:nvSpPr>
          <p:cNvPr id="6" name="Text Placeholder 5">
            <a:extLst>
              <a:ext uri="{FF2B5EF4-FFF2-40B4-BE49-F238E27FC236}">
                <a16:creationId xmlns:a16="http://schemas.microsoft.com/office/drawing/2014/main" id="{7FFE030F-3C0B-907B-2DAA-AB1FE6C10A24}"/>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Hannah Gordon</a:t>
            </a:r>
          </a:p>
          <a:p>
            <a:pPr algn="ctr"/>
            <a:r>
              <a:rPr lang="en-US" sz="3600" dirty="0">
                <a:solidFill>
                  <a:schemeClr val="tx2"/>
                </a:solidFill>
              </a:rPr>
              <a:t>8.6  6A zone</a:t>
            </a:r>
          </a:p>
        </p:txBody>
      </p:sp>
    </p:spTree>
    <p:extLst>
      <p:ext uri="{BB962C8B-B14F-4D97-AF65-F5344CB8AC3E}">
        <p14:creationId xmlns:p14="http://schemas.microsoft.com/office/powerpoint/2010/main" val="38392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34E-8868-4CB1-50F5-B514A2C914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75AE7-0DDC-5FD7-8DE7-168C67F76B53}"/>
              </a:ext>
            </a:extLst>
          </p:cNvPr>
          <p:cNvSpPr>
            <a:spLocks noGrp="1"/>
          </p:cNvSpPr>
          <p:nvPr>
            <p:ph type="title"/>
          </p:nvPr>
        </p:nvSpPr>
        <p:spPr>
          <a:xfrm>
            <a:off x="1065212" y="304799"/>
            <a:ext cx="10058402" cy="858983"/>
          </a:xfrm>
        </p:spPr>
        <p:txBody>
          <a:bodyPr/>
          <a:lstStyle/>
          <a:p>
            <a:pPr algn="ctr"/>
            <a:r>
              <a:rPr lang="en-US" dirty="0"/>
              <a:t>Floribunda Roses</a:t>
            </a:r>
          </a:p>
        </p:txBody>
      </p:sp>
      <p:pic>
        <p:nvPicPr>
          <p:cNvPr id="8" name="Picture Placeholder 7">
            <a:extLst>
              <a:ext uri="{FF2B5EF4-FFF2-40B4-BE49-F238E27FC236}">
                <a16:creationId xmlns:a16="http://schemas.microsoft.com/office/drawing/2014/main" id="{34F5E8CD-CF18-32FC-A3F3-A6B9BDB501CA}"/>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7054" b="17054"/>
          <a:stretch/>
        </p:blipFill>
        <p:spPr>
          <a:xfrm>
            <a:off x="1179113" y="1900210"/>
            <a:ext cx="4014570" cy="2623382"/>
          </a:xfrm>
        </p:spPr>
      </p:pic>
      <p:sp>
        <p:nvSpPr>
          <p:cNvPr id="4" name="Text Placeholder 3">
            <a:extLst>
              <a:ext uri="{FF2B5EF4-FFF2-40B4-BE49-F238E27FC236}">
                <a16:creationId xmlns:a16="http://schemas.microsoft.com/office/drawing/2014/main" id="{10991428-D82D-748E-0C94-CD29CDCD10EF}"/>
              </a:ext>
            </a:extLst>
          </p:cNvPr>
          <p:cNvSpPr>
            <a:spLocks noGrp="1"/>
          </p:cNvSpPr>
          <p:nvPr>
            <p:ph type="body" sz="half" idx="2"/>
          </p:nvPr>
        </p:nvSpPr>
        <p:spPr/>
        <p:txBody>
          <a:bodyPr>
            <a:normAutofit fontScale="77500" lnSpcReduction="20000"/>
          </a:bodyPr>
          <a:lstStyle/>
          <a:p>
            <a:pPr algn="ctr"/>
            <a:r>
              <a:rPr lang="en-US" sz="3600" dirty="0">
                <a:solidFill>
                  <a:schemeClr val="tx2"/>
                </a:solidFill>
              </a:rPr>
              <a:t>Frida Kahlo</a:t>
            </a:r>
          </a:p>
          <a:p>
            <a:pPr algn="ctr"/>
            <a:r>
              <a:rPr lang="en-US" sz="3600" dirty="0">
                <a:solidFill>
                  <a:schemeClr val="tx2"/>
                </a:solidFill>
              </a:rPr>
              <a:t>8.0  5A zone</a:t>
            </a:r>
          </a:p>
        </p:txBody>
      </p:sp>
      <p:pic>
        <p:nvPicPr>
          <p:cNvPr id="10" name="Picture Placeholder 9">
            <a:extLst>
              <a:ext uri="{FF2B5EF4-FFF2-40B4-BE49-F238E27FC236}">
                <a16:creationId xmlns:a16="http://schemas.microsoft.com/office/drawing/2014/main" id="{D81D0CB4-2805-ACEF-DDAB-005A8701E806}"/>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8691" b="18691"/>
          <a:stretch/>
        </p:blipFill>
        <p:spPr>
          <a:xfrm>
            <a:off x="6975717" y="1900210"/>
            <a:ext cx="3935536" cy="2727208"/>
          </a:xfrm>
        </p:spPr>
      </p:pic>
      <p:sp>
        <p:nvSpPr>
          <p:cNvPr id="6" name="Text Placeholder 5">
            <a:extLst>
              <a:ext uri="{FF2B5EF4-FFF2-40B4-BE49-F238E27FC236}">
                <a16:creationId xmlns:a16="http://schemas.microsoft.com/office/drawing/2014/main" id="{4BC5B971-1032-40BA-F24E-6B220610F52E}"/>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Pretty Lady</a:t>
            </a:r>
          </a:p>
          <a:p>
            <a:pPr algn="ctr"/>
            <a:r>
              <a:rPr lang="en-US" sz="3600" dirty="0">
                <a:solidFill>
                  <a:schemeClr val="tx2"/>
                </a:solidFill>
              </a:rPr>
              <a:t>8.3  6A</a:t>
            </a:r>
          </a:p>
        </p:txBody>
      </p:sp>
    </p:spTree>
    <p:extLst>
      <p:ext uri="{BB962C8B-B14F-4D97-AF65-F5344CB8AC3E}">
        <p14:creationId xmlns:p14="http://schemas.microsoft.com/office/powerpoint/2010/main" val="200042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367D2-4489-31A9-ED3E-82E2B55D2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D32AEF-E7DD-7ED0-1ABB-75AFE5F7ED7D}"/>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73618D05-43F2-10EF-B0F6-88816701FFBF}"/>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8160" b="18160"/>
          <a:stretch/>
        </p:blipFill>
        <p:spPr>
          <a:xfrm>
            <a:off x="1179113" y="1900210"/>
            <a:ext cx="4014570" cy="2623382"/>
          </a:xfrm>
        </p:spPr>
      </p:pic>
      <p:sp>
        <p:nvSpPr>
          <p:cNvPr id="4" name="Text Placeholder 3">
            <a:extLst>
              <a:ext uri="{FF2B5EF4-FFF2-40B4-BE49-F238E27FC236}">
                <a16:creationId xmlns:a16="http://schemas.microsoft.com/office/drawing/2014/main" id="{BC9C8092-8275-1D18-ED77-B4CD65C697CD}"/>
              </a:ext>
            </a:extLst>
          </p:cNvPr>
          <p:cNvSpPr>
            <a:spLocks noGrp="1"/>
          </p:cNvSpPr>
          <p:nvPr>
            <p:ph type="body" sz="half" idx="2"/>
          </p:nvPr>
        </p:nvSpPr>
        <p:spPr/>
        <p:txBody>
          <a:bodyPr>
            <a:normAutofit fontScale="77500" lnSpcReduction="20000"/>
          </a:bodyPr>
          <a:lstStyle/>
          <a:p>
            <a:pPr algn="ctr"/>
            <a:r>
              <a:rPr lang="en-US" sz="3600" dirty="0">
                <a:solidFill>
                  <a:schemeClr val="tx2"/>
                </a:solidFill>
              </a:rPr>
              <a:t>Mary Rose</a:t>
            </a:r>
          </a:p>
          <a:p>
            <a:pPr algn="ctr"/>
            <a:r>
              <a:rPr lang="en-US" sz="3600" dirty="0">
                <a:solidFill>
                  <a:schemeClr val="tx2"/>
                </a:solidFill>
              </a:rPr>
              <a:t>8.3  5B zone</a:t>
            </a:r>
          </a:p>
        </p:txBody>
      </p:sp>
      <p:pic>
        <p:nvPicPr>
          <p:cNvPr id="10" name="Picture Placeholder 9">
            <a:extLst>
              <a:ext uri="{FF2B5EF4-FFF2-40B4-BE49-F238E27FC236}">
                <a16:creationId xmlns:a16="http://schemas.microsoft.com/office/drawing/2014/main" id="{E90C8DD6-C53C-E66E-82D3-A5FBE32F2D71}"/>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985" r="1985"/>
          <a:stretch/>
        </p:blipFill>
        <p:spPr>
          <a:xfrm>
            <a:off x="6975717" y="1900210"/>
            <a:ext cx="3935536" cy="2727208"/>
          </a:xfrm>
        </p:spPr>
      </p:pic>
      <p:sp>
        <p:nvSpPr>
          <p:cNvPr id="6" name="Text Placeholder 5">
            <a:extLst>
              <a:ext uri="{FF2B5EF4-FFF2-40B4-BE49-F238E27FC236}">
                <a16:creationId xmlns:a16="http://schemas.microsoft.com/office/drawing/2014/main" id="{720DE4FD-0B04-F113-B336-7CB71C782426}"/>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Graham Thomas</a:t>
            </a:r>
          </a:p>
          <a:p>
            <a:pPr algn="ctr"/>
            <a:r>
              <a:rPr lang="en-US" sz="3600" dirty="0">
                <a:solidFill>
                  <a:schemeClr val="tx2"/>
                </a:solidFill>
              </a:rPr>
              <a:t>8.2  5B zone</a:t>
            </a:r>
          </a:p>
        </p:txBody>
      </p:sp>
      <p:sp>
        <p:nvSpPr>
          <p:cNvPr id="3" name="Heart 2">
            <a:extLst>
              <a:ext uri="{FF2B5EF4-FFF2-40B4-BE49-F238E27FC236}">
                <a16:creationId xmlns:a16="http://schemas.microsoft.com/office/drawing/2014/main" id="{E7339C17-D235-0681-EBA8-3B5C7413B7D5}"/>
              </a:ext>
            </a:extLst>
          </p:cNvPr>
          <p:cNvSpPr/>
          <p:nvPr/>
        </p:nvSpPr>
        <p:spPr>
          <a:xfrm>
            <a:off x="1620982" y="4830195"/>
            <a:ext cx="568036" cy="609600"/>
          </a:xfrm>
          <a:prstGeom prst="hear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828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B948E-E38F-CF54-0360-82D086DA05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7DBB9A-4EBD-BBE0-8350-A4C3E2C03B91}"/>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E3471615-C086-B892-9B51-FC0EA75CB5F4}"/>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5943" b="15943"/>
          <a:stretch/>
        </p:blipFill>
        <p:spPr>
          <a:xfrm>
            <a:off x="1179113" y="1900210"/>
            <a:ext cx="4014570" cy="2623382"/>
          </a:xfrm>
        </p:spPr>
      </p:pic>
      <p:sp>
        <p:nvSpPr>
          <p:cNvPr id="4" name="Text Placeholder 3">
            <a:extLst>
              <a:ext uri="{FF2B5EF4-FFF2-40B4-BE49-F238E27FC236}">
                <a16:creationId xmlns:a16="http://schemas.microsoft.com/office/drawing/2014/main" id="{945FACFE-B44C-D68B-6261-2EC35696CAEA}"/>
              </a:ext>
            </a:extLst>
          </p:cNvPr>
          <p:cNvSpPr>
            <a:spLocks noGrp="1"/>
          </p:cNvSpPr>
          <p:nvPr>
            <p:ph type="body" sz="half" idx="2"/>
          </p:nvPr>
        </p:nvSpPr>
        <p:spPr/>
        <p:txBody>
          <a:bodyPr>
            <a:normAutofit fontScale="77500" lnSpcReduction="20000"/>
          </a:bodyPr>
          <a:lstStyle/>
          <a:p>
            <a:pPr algn="ctr"/>
            <a:r>
              <a:rPr lang="en-US" sz="3600" dirty="0">
                <a:solidFill>
                  <a:schemeClr val="tx2"/>
                </a:solidFill>
              </a:rPr>
              <a:t>Sally Holmes</a:t>
            </a:r>
          </a:p>
          <a:p>
            <a:pPr algn="ctr"/>
            <a:r>
              <a:rPr lang="en-US" sz="3600" dirty="0">
                <a:solidFill>
                  <a:schemeClr val="tx2"/>
                </a:solidFill>
              </a:rPr>
              <a:t>8.8  5B zone</a:t>
            </a:r>
          </a:p>
        </p:txBody>
      </p:sp>
      <p:pic>
        <p:nvPicPr>
          <p:cNvPr id="10" name="Picture Placeholder 9">
            <a:extLst>
              <a:ext uri="{FF2B5EF4-FFF2-40B4-BE49-F238E27FC236}">
                <a16:creationId xmlns:a16="http://schemas.microsoft.com/office/drawing/2014/main" id="{BA141957-CE51-8660-8433-D72A05654123}"/>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985" r="1985"/>
          <a:stretch/>
        </p:blipFill>
        <p:spPr>
          <a:xfrm>
            <a:off x="6975717" y="1900210"/>
            <a:ext cx="3935536" cy="2727208"/>
          </a:xfrm>
        </p:spPr>
      </p:pic>
      <p:sp>
        <p:nvSpPr>
          <p:cNvPr id="6" name="Text Placeholder 5">
            <a:extLst>
              <a:ext uri="{FF2B5EF4-FFF2-40B4-BE49-F238E27FC236}">
                <a16:creationId xmlns:a16="http://schemas.microsoft.com/office/drawing/2014/main" id="{BEFD5DCB-2FE5-99CC-C02B-CCAF441AAC20}"/>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The Fairy</a:t>
            </a:r>
          </a:p>
          <a:p>
            <a:pPr algn="ctr"/>
            <a:r>
              <a:rPr lang="en-US" sz="3600" dirty="0">
                <a:solidFill>
                  <a:schemeClr val="tx2"/>
                </a:solidFill>
              </a:rPr>
              <a:t>8.7  4B zone</a:t>
            </a:r>
          </a:p>
        </p:txBody>
      </p:sp>
    </p:spTree>
    <p:extLst>
      <p:ext uri="{BB962C8B-B14F-4D97-AF65-F5344CB8AC3E}">
        <p14:creationId xmlns:p14="http://schemas.microsoft.com/office/powerpoint/2010/main" val="231500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ADC02-EA7E-6157-635B-B9F1AE45C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E7DCF4-EE20-8890-582C-932B4A0EC175}"/>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DFDE9DD2-379A-9CF1-F356-0B3DD3BBE8AE}"/>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5746" b="15746"/>
          <a:stretch/>
        </p:blipFill>
        <p:spPr>
          <a:xfrm>
            <a:off x="1179113" y="1900210"/>
            <a:ext cx="4014570" cy="2623382"/>
          </a:xfrm>
        </p:spPr>
      </p:pic>
      <p:sp>
        <p:nvSpPr>
          <p:cNvPr id="4" name="Text Placeholder 3">
            <a:extLst>
              <a:ext uri="{FF2B5EF4-FFF2-40B4-BE49-F238E27FC236}">
                <a16:creationId xmlns:a16="http://schemas.microsoft.com/office/drawing/2014/main" id="{5D22009B-AF62-D761-BC58-AF83F175E7A7}"/>
              </a:ext>
            </a:extLst>
          </p:cNvPr>
          <p:cNvSpPr>
            <a:spLocks noGrp="1"/>
          </p:cNvSpPr>
          <p:nvPr>
            <p:ph type="body" sz="half" idx="2"/>
          </p:nvPr>
        </p:nvSpPr>
        <p:spPr/>
        <p:txBody>
          <a:bodyPr>
            <a:normAutofit fontScale="77500" lnSpcReduction="20000"/>
          </a:bodyPr>
          <a:lstStyle/>
          <a:p>
            <a:pPr algn="ctr"/>
            <a:r>
              <a:rPr lang="en-US" sz="3600" dirty="0">
                <a:solidFill>
                  <a:schemeClr val="tx2"/>
                </a:solidFill>
              </a:rPr>
              <a:t>All The Rage</a:t>
            </a:r>
          </a:p>
          <a:p>
            <a:pPr algn="ctr"/>
            <a:r>
              <a:rPr lang="en-US" sz="3600" dirty="0">
                <a:solidFill>
                  <a:schemeClr val="tx2"/>
                </a:solidFill>
              </a:rPr>
              <a:t>8.0  4B zone</a:t>
            </a:r>
          </a:p>
        </p:txBody>
      </p:sp>
      <p:pic>
        <p:nvPicPr>
          <p:cNvPr id="10" name="Picture Placeholder 9">
            <a:extLst>
              <a:ext uri="{FF2B5EF4-FFF2-40B4-BE49-F238E27FC236}">
                <a16:creationId xmlns:a16="http://schemas.microsoft.com/office/drawing/2014/main" id="{CDD599D0-95BA-D645-4FCC-7DAD75DB1F9E}"/>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173" r="2173"/>
          <a:stretch/>
        </p:blipFill>
        <p:spPr>
          <a:xfrm>
            <a:off x="6975717" y="1900210"/>
            <a:ext cx="3935536" cy="2727208"/>
          </a:xfrm>
        </p:spPr>
      </p:pic>
      <p:sp>
        <p:nvSpPr>
          <p:cNvPr id="6" name="Text Placeholder 5">
            <a:extLst>
              <a:ext uri="{FF2B5EF4-FFF2-40B4-BE49-F238E27FC236}">
                <a16:creationId xmlns:a16="http://schemas.microsoft.com/office/drawing/2014/main" id="{124878F9-A440-3FC9-9A13-FD41C0853CD4}"/>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High Voltage</a:t>
            </a:r>
          </a:p>
          <a:p>
            <a:pPr algn="ctr"/>
            <a:r>
              <a:rPr lang="en-US" sz="3600" dirty="0">
                <a:solidFill>
                  <a:schemeClr val="tx2"/>
                </a:solidFill>
              </a:rPr>
              <a:t>8.7  4B zone</a:t>
            </a:r>
          </a:p>
        </p:txBody>
      </p:sp>
    </p:spTree>
    <p:extLst>
      <p:ext uri="{BB962C8B-B14F-4D97-AF65-F5344CB8AC3E}">
        <p14:creationId xmlns:p14="http://schemas.microsoft.com/office/powerpoint/2010/main" val="267708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3FF9E-F349-2523-0DC7-2A70CA367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67069-7E7F-C567-026A-2197F62C9036}"/>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2EE05829-8311-627A-8847-C9FEFEC63C2C}"/>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7327" b="17327"/>
          <a:stretch/>
        </p:blipFill>
        <p:spPr>
          <a:xfrm>
            <a:off x="1179113" y="1900210"/>
            <a:ext cx="4014570" cy="2623382"/>
          </a:xfrm>
        </p:spPr>
      </p:pic>
      <p:sp>
        <p:nvSpPr>
          <p:cNvPr id="4" name="Text Placeholder 3">
            <a:extLst>
              <a:ext uri="{FF2B5EF4-FFF2-40B4-BE49-F238E27FC236}">
                <a16:creationId xmlns:a16="http://schemas.microsoft.com/office/drawing/2014/main" id="{487A31E2-B2BB-4BDE-D9EC-1DD3F2ABF29B}"/>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a:solidFill>
                  <a:schemeClr val="tx2"/>
                </a:solidFill>
              </a:rPr>
              <a:t>Screaming Neon Red</a:t>
            </a:r>
          </a:p>
          <a:p>
            <a:pPr algn="ctr"/>
            <a:r>
              <a:rPr lang="en-US" sz="3600" dirty="0">
                <a:solidFill>
                  <a:schemeClr val="tx2"/>
                </a:solidFill>
              </a:rPr>
              <a:t>8.6  4B zone</a:t>
            </a:r>
          </a:p>
        </p:txBody>
      </p:sp>
      <p:pic>
        <p:nvPicPr>
          <p:cNvPr id="10" name="Picture Placeholder 9">
            <a:extLst>
              <a:ext uri="{FF2B5EF4-FFF2-40B4-BE49-F238E27FC236}">
                <a16:creationId xmlns:a16="http://schemas.microsoft.com/office/drawing/2014/main" id="{6F69EA50-2107-71FC-26DF-21CE1F1CECD4}"/>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5352" b="15352"/>
          <a:stretch/>
        </p:blipFill>
        <p:spPr>
          <a:xfrm>
            <a:off x="6975717" y="1900210"/>
            <a:ext cx="3935536" cy="2727208"/>
          </a:xfrm>
        </p:spPr>
      </p:pic>
      <p:sp>
        <p:nvSpPr>
          <p:cNvPr id="6" name="Text Placeholder 5">
            <a:extLst>
              <a:ext uri="{FF2B5EF4-FFF2-40B4-BE49-F238E27FC236}">
                <a16:creationId xmlns:a16="http://schemas.microsoft.com/office/drawing/2014/main" id="{736F06B2-1B5A-B67A-A0BE-CE58C81E85B7}"/>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At Last</a:t>
            </a:r>
          </a:p>
          <a:p>
            <a:pPr algn="ctr"/>
            <a:r>
              <a:rPr lang="en-US" sz="3600" dirty="0">
                <a:solidFill>
                  <a:schemeClr val="tx2"/>
                </a:solidFill>
              </a:rPr>
              <a:t>7.7  5B zone</a:t>
            </a:r>
          </a:p>
        </p:txBody>
      </p:sp>
    </p:spTree>
    <p:extLst>
      <p:ext uri="{BB962C8B-B14F-4D97-AF65-F5344CB8AC3E}">
        <p14:creationId xmlns:p14="http://schemas.microsoft.com/office/powerpoint/2010/main" val="392993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676C1-D7E2-275E-BE43-439BC551F8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B2C7F-E8E8-A8E8-36FA-34679BD377C7}"/>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AFDF55B7-8BEF-DF7B-48D8-BA9084005477}"/>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7327" b="17327"/>
          <a:stretch/>
        </p:blipFill>
        <p:spPr>
          <a:xfrm>
            <a:off x="1179113" y="1900210"/>
            <a:ext cx="4014570" cy="2623382"/>
          </a:xfrm>
        </p:spPr>
      </p:pic>
      <p:sp>
        <p:nvSpPr>
          <p:cNvPr id="4" name="Text Placeholder 3">
            <a:extLst>
              <a:ext uri="{FF2B5EF4-FFF2-40B4-BE49-F238E27FC236}">
                <a16:creationId xmlns:a16="http://schemas.microsoft.com/office/drawing/2014/main" id="{6D645145-CEBD-D3EA-73DD-FB6D15B2CA97}"/>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a:solidFill>
                  <a:schemeClr val="tx2"/>
                </a:solidFill>
              </a:rPr>
              <a:t>Oso Easy Double Red</a:t>
            </a:r>
          </a:p>
          <a:p>
            <a:pPr algn="ctr"/>
            <a:r>
              <a:rPr lang="en-US" sz="3600" dirty="0">
                <a:solidFill>
                  <a:schemeClr val="tx2"/>
                </a:solidFill>
              </a:rPr>
              <a:t>4B zone</a:t>
            </a:r>
          </a:p>
        </p:txBody>
      </p:sp>
      <p:pic>
        <p:nvPicPr>
          <p:cNvPr id="10" name="Picture Placeholder 9">
            <a:extLst>
              <a:ext uri="{FF2B5EF4-FFF2-40B4-BE49-F238E27FC236}">
                <a16:creationId xmlns:a16="http://schemas.microsoft.com/office/drawing/2014/main" id="{D755B2C1-7F8E-AF6C-EB1A-FBA87EC3C852}"/>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5352" b="15352"/>
          <a:stretch/>
        </p:blipFill>
        <p:spPr>
          <a:xfrm>
            <a:off x="6975717" y="1900210"/>
            <a:ext cx="3935536" cy="2727208"/>
          </a:xfrm>
        </p:spPr>
      </p:pic>
      <p:sp>
        <p:nvSpPr>
          <p:cNvPr id="6" name="Text Placeholder 5">
            <a:extLst>
              <a:ext uri="{FF2B5EF4-FFF2-40B4-BE49-F238E27FC236}">
                <a16:creationId xmlns:a16="http://schemas.microsoft.com/office/drawing/2014/main" id="{0565F117-CC90-74CB-D4E0-523F96501143}"/>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Oso Easy </a:t>
            </a:r>
            <a:r>
              <a:rPr lang="en-US" sz="3600" dirty="0" err="1">
                <a:solidFill>
                  <a:schemeClr val="tx2"/>
                </a:solidFill>
              </a:rPr>
              <a:t>Peasy</a:t>
            </a:r>
            <a:endParaRPr lang="en-US" sz="3600" dirty="0">
              <a:solidFill>
                <a:schemeClr val="tx2"/>
              </a:solidFill>
            </a:endParaRPr>
          </a:p>
          <a:p>
            <a:pPr algn="ctr"/>
            <a:r>
              <a:rPr lang="en-US" sz="3600" dirty="0">
                <a:solidFill>
                  <a:schemeClr val="tx2"/>
                </a:solidFill>
              </a:rPr>
              <a:t>4B zone</a:t>
            </a:r>
          </a:p>
        </p:txBody>
      </p:sp>
    </p:spTree>
    <p:extLst>
      <p:ext uri="{BB962C8B-B14F-4D97-AF65-F5344CB8AC3E}">
        <p14:creationId xmlns:p14="http://schemas.microsoft.com/office/powerpoint/2010/main" val="209740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476A7-861D-1574-E0E9-4A045E057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19D15-AA68-A814-CB54-0EA94A96D0A9}"/>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70468770-8471-AF9C-DED3-9543EEDD5E51}"/>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7327" b="17327"/>
          <a:stretch/>
        </p:blipFill>
        <p:spPr>
          <a:xfrm>
            <a:off x="1179113" y="1900210"/>
            <a:ext cx="4014570" cy="2623382"/>
          </a:xfrm>
        </p:spPr>
      </p:pic>
      <p:sp>
        <p:nvSpPr>
          <p:cNvPr id="4" name="Text Placeholder 3">
            <a:extLst>
              <a:ext uri="{FF2B5EF4-FFF2-40B4-BE49-F238E27FC236}">
                <a16:creationId xmlns:a16="http://schemas.microsoft.com/office/drawing/2014/main" id="{F132325E-8FF6-C504-2430-8C65EE423C43}"/>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a:solidFill>
                  <a:schemeClr val="tx2"/>
                </a:solidFill>
              </a:rPr>
              <a:t>Yellow Brick Road</a:t>
            </a:r>
          </a:p>
          <a:p>
            <a:pPr algn="ctr"/>
            <a:r>
              <a:rPr lang="en-US" sz="3600" dirty="0">
                <a:solidFill>
                  <a:schemeClr val="tx2"/>
                </a:solidFill>
              </a:rPr>
              <a:t>7.9  4B zone</a:t>
            </a:r>
          </a:p>
        </p:txBody>
      </p:sp>
      <p:pic>
        <p:nvPicPr>
          <p:cNvPr id="10" name="Picture Placeholder 9">
            <a:extLst>
              <a:ext uri="{FF2B5EF4-FFF2-40B4-BE49-F238E27FC236}">
                <a16:creationId xmlns:a16="http://schemas.microsoft.com/office/drawing/2014/main" id="{B9709B44-65F3-0E39-BB1C-4F7E7882666C}"/>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5352" b="15352"/>
          <a:stretch/>
        </p:blipFill>
        <p:spPr>
          <a:xfrm>
            <a:off x="6975717" y="1900210"/>
            <a:ext cx="3935536" cy="2727208"/>
          </a:xfrm>
        </p:spPr>
      </p:pic>
      <p:sp>
        <p:nvSpPr>
          <p:cNvPr id="6" name="Text Placeholder 5">
            <a:extLst>
              <a:ext uri="{FF2B5EF4-FFF2-40B4-BE49-F238E27FC236}">
                <a16:creationId xmlns:a16="http://schemas.microsoft.com/office/drawing/2014/main" id="{A695D94E-0155-08C5-BEBD-4892879B4774}"/>
              </a:ext>
            </a:extLst>
          </p:cNvPr>
          <p:cNvSpPr>
            <a:spLocks noGrp="1"/>
          </p:cNvSpPr>
          <p:nvPr>
            <p:ph type="body" sz="half" idx="19"/>
          </p:nvPr>
        </p:nvSpPr>
        <p:spPr/>
        <p:txBody>
          <a:bodyPr>
            <a:normAutofit fontScale="77500" lnSpcReduction="20000"/>
          </a:bodyPr>
          <a:lstStyle/>
          <a:p>
            <a:pPr algn="ctr"/>
            <a:r>
              <a:rPr lang="en-US" sz="3600" dirty="0" err="1">
                <a:solidFill>
                  <a:schemeClr val="tx2"/>
                </a:solidFill>
              </a:rPr>
              <a:t>Lotty’s</a:t>
            </a:r>
            <a:r>
              <a:rPr lang="en-US" sz="3600" dirty="0">
                <a:solidFill>
                  <a:schemeClr val="tx2"/>
                </a:solidFill>
              </a:rPr>
              <a:t> Love</a:t>
            </a:r>
          </a:p>
          <a:p>
            <a:pPr algn="ctr"/>
            <a:r>
              <a:rPr lang="en-US" sz="3600" dirty="0">
                <a:solidFill>
                  <a:schemeClr val="tx2"/>
                </a:solidFill>
              </a:rPr>
              <a:t>9.4  4B zone</a:t>
            </a:r>
          </a:p>
        </p:txBody>
      </p:sp>
    </p:spTree>
    <p:extLst>
      <p:ext uri="{BB962C8B-B14F-4D97-AF65-F5344CB8AC3E}">
        <p14:creationId xmlns:p14="http://schemas.microsoft.com/office/powerpoint/2010/main" val="1121857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618FC-2E73-B2BA-4FA5-D25FBB53A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41FB8-D38C-3858-104F-D392F268E6EB}"/>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C14BD5BA-0DCF-6A56-BFE3-D55EDB96A3BD}"/>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5280" b="15280"/>
          <a:stretch/>
        </p:blipFill>
        <p:spPr>
          <a:xfrm>
            <a:off x="1179113" y="1900210"/>
            <a:ext cx="4014570" cy="2623382"/>
          </a:xfrm>
        </p:spPr>
      </p:pic>
      <p:sp>
        <p:nvSpPr>
          <p:cNvPr id="4" name="Text Placeholder 3">
            <a:extLst>
              <a:ext uri="{FF2B5EF4-FFF2-40B4-BE49-F238E27FC236}">
                <a16:creationId xmlns:a16="http://schemas.microsoft.com/office/drawing/2014/main" id="{6426956E-9761-EE97-11B2-1FCE9A610BA6}"/>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a:solidFill>
                  <a:schemeClr val="tx2"/>
                </a:solidFill>
              </a:rPr>
              <a:t>Rose de </a:t>
            </a:r>
            <a:r>
              <a:rPr lang="en-US" sz="3600" dirty="0" err="1">
                <a:solidFill>
                  <a:schemeClr val="tx2"/>
                </a:solidFill>
              </a:rPr>
              <a:t>Rescht</a:t>
            </a:r>
            <a:endParaRPr lang="en-US" sz="3600" dirty="0">
              <a:solidFill>
                <a:schemeClr val="tx2"/>
              </a:solidFill>
            </a:endParaRPr>
          </a:p>
          <a:p>
            <a:pPr algn="ctr"/>
            <a:r>
              <a:rPr lang="en-US" sz="3600" dirty="0">
                <a:solidFill>
                  <a:schemeClr val="tx2"/>
                </a:solidFill>
              </a:rPr>
              <a:t>8.7  4B zone</a:t>
            </a:r>
          </a:p>
        </p:txBody>
      </p:sp>
      <p:pic>
        <p:nvPicPr>
          <p:cNvPr id="10" name="Picture Placeholder 9">
            <a:extLst>
              <a:ext uri="{FF2B5EF4-FFF2-40B4-BE49-F238E27FC236}">
                <a16:creationId xmlns:a16="http://schemas.microsoft.com/office/drawing/2014/main" id="{9D7A4602-F279-51E3-D22F-F58D173F2D7B}"/>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8610" b="18610"/>
          <a:stretch/>
        </p:blipFill>
        <p:spPr>
          <a:xfrm>
            <a:off x="6975717" y="1900210"/>
            <a:ext cx="3958614" cy="2743200"/>
          </a:xfrm>
        </p:spPr>
      </p:pic>
      <p:sp>
        <p:nvSpPr>
          <p:cNvPr id="6" name="Text Placeholder 5">
            <a:extLst>
              <a:ext uri="{FF2B5EF4-FFF2-40B4-BE49-F238E27FC236}">
                <a16:creationId xmlns:a16="http://schemas.microsoft.com/office/drawing/2014/main" id="{78CAFDB9-8C28-ED8C-1455-76BD2B59EAB7}"/>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Dagmar </a:t>
            </a:r>
            <a:r>
              <a:rPr lang="en-US" sz="3600" dirty="0" err="1">
                <a:solidFill>
                  <a:schemeClr val="tx2"/>
                </a:solidFill>
              </a:rPr>
              <a:t>Hastrup</a:t>
            </a:r>
            <a:endParaRPr lang="en-US" sz="3600" dirty="0">
              <a:solidFill>
                <a:schemeClr val="tx2"/>
              </a:solidFill>
            </a:endParaRPr>
          </a:p>
          <a:p>
            <a:pPr algn="ctr"/>
            <a:r>
              <a:rPr lang="en-US" sz="3600" dirty="0">
                <a:solidFill>
                  <a:schemeClr val="tx2"/>
                </a:solidFill>
              </a:rPr>
              <a:t>8.4  3B zone</a:t>
            </a:r>
          </a:p>
        </p:txBody>
      </p:sp>
    </p:spTree>
    <p:extLst>
      <p:ext uri="{BB962C8B-B14F-4D97-AF65-F5344CB8AC3E}">
        <p14:creationId xmlns:p14="http://schemas.microsoft.com/office/powerpoint/2010/main" val="3821944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3C4F2-C345-C995-0B01-342AA5153B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588AD-D427-964D-C6C9-A7F3B91EAE47}"/>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23893AB9-B459-03A7-0BD7-45E77E5D0064}"/>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20657" b="20657"/>
          <a:stretch/>
        </p:blipFill>
        <p:spPr>
          <a:xfrm>
            <a:off x="1179113" y="1900210"/>
            <a:ext cx="4014570" cy="2623382"/>
          </a:xfrm>
        </p:spPr>
      </p:pic>
      <p:sp>
        <p:nvSpPr>
          <p:cNvPr id="4" name="Text Placeholder 3">
            <a:extLst>
              <a:ext uri="{FF2B5EF4-FFF2-40B4-BE49-F238E27FC236}">
                <a16:creationId xmlns:a16="http://schemas.microsoft.com/office/drawing/2014/main" id="{A347F4E6-78A9-363B-F1BB-4651088F04A6}"/>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err="1">
                <a:solidFill>
                  <a:schemeClr val="tx2"/>
                </a:solidFill>
              </a:rPr>
              <a:t>Munstead</a:t>
            </a:r>
            <a:r>
              <a:rPr lang="en-US" sz="3600" dirty="0">
                <a:solidFill>
                  <a:schemeClr val="tx2"/>
                </a:solidFill>
              </a:rPr>
              <a:t> Wood</a:t>
            </a:r>
          </a:p>
          <a:p>
            <a:pPr algn="ctr"/>
            <a:r>
              <a:rPr lang="en-US" sz="3600" dirty="0">
                <a:solidFill>
                  <a:schemeClr val="tx2"/>
                </a:solidFill>
              </a:rPr>
              <a:t>8.0  5B zone</a:t>
            </a:r>
          </a:p>
        </p:txBody>
      </p:sp>
      <p:pic>
        <p:nvPicPr>
          <p:cNvPr id="10" name="Picture Placeholder 9">
            <a:extLst>
              <a:ext uri="{FF2B5EF4-FFF2-40B4-BE49-F238E27FC236}">
                <a16:creationId xmlns:a16="http://schemas.microsoft.com/office/drawing/2014/main" id="{8AC2A6FA-BEED-5F3E-26E8-A63198684393}"/>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27" r="127"/>
          <a:stretch/>
        </p:blipFill>
        <p:spPr>
          <a:xfrm>
            <a:off x="6975717" y="1900210"/>
            <a:ext cx="3958614" cy="2743200"/>
          </a:xfrm>
        </p:spPr>
      </p:pic>
      <p:sp>
        <p:nvSpPr>
          <p:cNvPr id="6" name="Text Placeholder 5">
            <a:extLst>
              <a:ext uri="{FF2B5EF4-FFF2-40B4-BE49-F238E27FC236}">
                <a16:creationId xmlns:a16="http://schemas.microsoft.com/office/drawing/2014/main" id="{CE48BCE2-EB8A-1495-F6F0-E5D98BA0A489}"/>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Linda Campbell</a:t>
            </a:r>
          </a:p>
          <a:p>
            <a:pPr algn="ctr"/>
            <a:r>
              <a:rPr lang="en-US" sz="3600" dirty="0">
                <a:solidFill>
                  <a:schemeClr val="tx2"/>
                </a:solidFill>
              </a:rPr>
              <a:t>8.3  4B zone</a:t>
            </a:r>
          </a:p>
        </p:txBody>
      </p:sp>
    </p:spTree>
    <p:extLst>
      <p:ext uri="{BB962C8B-B14F-4D97-AF65-F5344CB8AC3E}">
        <p14:creationId xmlns:p14="http://schemas.microsoft.com/office/powerpoint/2010/main" val="331685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91877-1AB9-564B-DE8D-131331D39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D9D7D-48D5-7945-B386-2CBF4BD159DF}"/>
              </a:ext>
            </a:extLst>
          </p:cNvPr>
          <p:cNvSpPr>
            <a:spLocks noGrp="1"/>
          </p:cNvSpPr>
          <p:nvPr>
            <p:ph type="title"/>
          </p:nvPr>
        </p:nvSpPr>
        <p:spPr>
          <a:xfrm>
            <a:off x="1065212" y="304799"/>
            <a:ext cx="10058402" cy="858983"/>
          </a:xfrm>
        </p:spPr>
        <p:txBody>
          <a:bodyPr/>
          <a:lstStyle/>
          <a:p>
            <a:pPr algn="ctr"/>
            <a:r>
              <a:rPr lang="en-US" dirty="0"/>
              <a:t>Shrub Roses</a:t>
            </a:r>
          </a:p>
        </p:txBody>
      </p:sp>
      <p:pic>
        <p:nvPicPr>
          <p:cNvPr id="8" name="Picture Placeholder 7">
            <a:extLst>
              <a:ext uri="{FF2B5EF4-FFF2-40B4-BE49-F238E27FC236}">
                <a16:creationId xmlns:a16="http://schemas.microsoft.com/office/drawing/2014/main" id="{088D2718-2A38-C4E6-B1E1-9C8CBDB2AFAD}"/>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7327" b="17327"/>
          <a:stretch/>
        </p:blipFill>
        <p:spPr>
          <a:xfrm>
            <a:off x="1179113" y="1900210"/>
            <a:ext cx="4014570" cy="2623382"/>
          </a:xfrm>
        </p:spPr>
      </p:pic>
      <p:sp>
        <p:nvSpPr>
          <p:cNvPr id="4" name="Text Placeholder 3">
            <a:extLst>
              <a:ext uri="{FF2B5EF4-FFF2-40B4-BE49-F238E27FC236}">
                <a16:creationId xmlns:a16="http://schemas.microsoft.com/office/drawing/2014/main" id="{87F9DECD-F564-C855-2FB3-18185876B95B}"/>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a:solidFill>
                  <a:schemeClr val="tx2"/>
                </a:solidFill>
              </a:rPr>
              <a:t>Cherry Frost</a:t>
            </a:r>
          </a:p>
          <a:p>
            <a:pPr algn="ctr"/>
            <a:r>
              <a:rPr lang="en-US" sz="3600" dirty="0">
                <a:solidFill>
                  <a:schemeClr val="tx2"/>
                </a:solidFill>
              </a:rPr>
              <a:t>8.9  4B zone</a:t>
            </a:r>
          </a:p>
        </p:txBody>
      </p:sp>
      <p:pic>
        <p:nvPicPr>
          <p:cNvPr id="10" name="Picture Placeholder 9">
            <a:extLst>
              <a:ext uri="{FF2B5EF4-FFF2-40B4-BE49-F238E27FC236}">
                <a16:creationId xmlns:a16="http://schemas.microsoft.com/office/drawing/2014/main" id="{26A288BE-B861-B438-11E6-FD8E4BAB3D93}"/>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22747" b="22747"/>
          <a:stretch/>
        </p:blipFill>
        <p:spPr>
          <a:xfrm>
            <a:off x="6975717" y="1900210"/>
            <a:ext cx="3958614" cy="2743200"/>
          </a:xfrm>
        </p:spPr>
      </p:pic>
      <p:sp>
        <p:nvSpPr>
          <p:cNvPr id="6" name="Text Placeholder 5">
            <a:extLst>
              <a:ext uri="{FF2B5EF4-FFF2-40B4-BE49-F238E27FC236}">
                <a16:creationId xmlns:a16="http://schemas.microsoft.com/office/drawing/2014/main" id="{7A84195D-2DBD-E0FC-08F2-DB6C19EA005E}"/>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John Cabot</a:t>
            </a:r>
          </a:p>
          <a:p>
            <a:pPr algn="ctr"/>
            <a:r>
              <a:rPr lang="en-US" sz="3600" dirty="0">
                <a:solidFill>
                  <a:schemeClr val="tx2"/>
                </a:solidFill>
              </a:rPr>
              <a:t>8.7  2B zone</a:t>
            </a:r>
          </a:p>
        </p:txBody>
      </p:sp>
      <p:sp>
        <p:nvSpPr>
          <p:cNvPr id="3" name="TextBox 2">
            <a:extLst>
              <a:ext uri="{FF2B5EF4-FFF2-40B4-BE49-F238E27FC236}">
                <a16:creationId xmlns:a16="http://schemas.microsoft.com/office/drawing/2014/main" id="{FFC47E43-BFEB-9F00-D847-D778E8FDEAAE}"/>
              </a:ext>
            </a:extLst>
          </p:cNvPr>
          <p:cNvSpPr txBox="1"/>
          <p:nvPr/>
        </p:nvSpPr>
        <p:spPr>
          <a:xfrm>
            <a:off x="1536700" y="1536700"/>
            <a:ext cx="3289300" cy="369332"/>
          </a:xfrm>
          <a:prstGeom prst="rect">
            <a:avLst/>
          </a:prstGeom>
          <a:noFill/>
        </p:spPr>
        <p:txBody>
          <a:bodyPr wrap="square" rtlCol="0">
            <a:spAutoFit/>
          </a:bodyPr>
          <a:lstStyle/>
          <a:p>
            <a:r>
              <a:rPr lang="en-US" dirty="0">
                <a:solidFill>
                  <a:schemeClr val="tx2"/>
                </a:solidFill>
              </a:rPr>
              <a:t>Large Flowering Climber</a:t>
            </a:r>
          </a:p>
        </p:txBody>
      </p:sp>
    </p:spTree>
    <p:extLst>
      <p:ext uri="{BB962C8B-B14F-4D97-AF65-F5344CB8AC3E}">
        <p14:creationId xmlns:p14="http://schemas.microsoft.com/office/powerpoint/2010/main" val="3550316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3BE80-1CA1-1EA4-E813-F8EAF4836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87C89-5355-CCEC-749B-3BD8820C0A7B}"/>
              </a:ext>
            </a:extLst>
          </p:cNvPr>
          <p:cNvSpPr>
            <a:spLocks noGrp="1"/>
          </p:cNvSpPr>
          <p:nvPr>
            <p:ph type="title"/>
          </p:nvPr>
        </p:nvSpPr>
        <p:spPr>
          <a:xfrm>
            <a:off x="1065212" y="304799"/>
            <a:ext cx="10058402" cy="858983"/>
          </a:xfrm>
        </p:spPr>
        <p:txBody>
          <a:bodyPr/>
          <a:lstStyle/>
          <a:p>
            <a:pPr algn="ctr"/>
            <a:r>
              <a:rPr lang="en-US" dirty="0"/>
              <a:t>Climbing Roses</a:t>
            </a:r>
          </a:p>
        </p:txBody>
      </p:sp>
      <p:pic>
        <p:nvPicPr>
          <p:cNvPr id="8" name="Picture Placeholder 7">
            <a:extLst>
              <a:ext uri="{FF2B5EF4-FFF2-40B4-BE49-F238E27FC236}">
                <a16:creationId xmlns:a16="http://schemas.microsoft.com/office/drawing/2014/main" id="{AB576538-82DC-555C-CC72-5E7AA6F04070}"/>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6436" b="6436"/>
          <a:stretch/>
        </p:blipFill>
        <p:spPr>
          <a:xfrm>
            <a:off x="1179113" y="1900210"/>
            <a:ext cx="4014570" cy="2623382"/>
          </a:xfrm>
        </p:spPr>
      </p:pic>
      <p:sp>
        <p:nvSpPr>
          <p:cNvPr id="4" name="Text Placeholder 3">
            <a:extLst>
              <a:ext uri="{FF2B5EF4-FFF2-40B4-BE49-F238E27FC236}">
                <a16:creationId xmlns:a16="http://schemas.microsoft.com/office/drawing/2014/main" id="{308208D1-0D08-59DD-8230-0BCEAC12A1BD}"/>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a:solidFill>
                  <a:schemeClr val="tx2"/>
                </a:solidFill>
              </a:rPr>
              <a:t>Above and Beyond</a:t>
            </a:r>
          </a:p>
          <a:p>
            <a:pPr algn="ctr"/>
            <a:r>
              <a:rPr lang="en-US" sz="3600" dirty="0">
                <a:solidFill>
                  <a:schemeClr val="tx2"/>
                </a:solidFill>
              </a:rPr>
              <a:t>8.7  3B zone</a:t>
            </a:r>
          </a:p>
        </p:txBody>
      </p:sp>
      <p:pic>
        <p:nvPicPr>
          <p:cNvPr id="10" name="Picture Placeholder 9">
            <a:extLst>
              <a:ext uri="{FF2B5EF4-FFF2-40B4-BE49-F238E27FC236}">
                <a16:creationId xmlns:a16="http://schemas.microsoft.com/office/drawing/2014/main" id="{1D4679D0-BE82-7970-8BDF-E3B4A38AC74F}"/>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4946" b="14946"/>
          <a:stretch/>
        </p:blipFill>
        <p:spPr>
          <a:xfrm>
            <a:off x="6975717" y="1900210"/>
            <a:ext cx="3958614" cy="2743200"/>
          </a:xfrm>
        </p:spPr>
      </p:pic>
      <p:sp>
        <p:nvSpPr>
          <p:cNvPr id="6" name="Text Placeholder 5">
            <a:extLst>
              <a:ext uri="{FF2B5EF4-FFF2-40B4-BE49-F238E27FC236}">
                <a16:creationId xmlns:a16="http://schemas.microsoft.com/office/drawing/2014/main" id="{0469D8D5-DA78-DF28-3DEA-03691CDA59E2}"/>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Bathsheba</a:t>
            </a:r>
          </a:p>
          <a:p>
            <a:pPr algn="ctr"/>
            <a:r>
              <a:rPr lang="en-US" sz="3600" dirty="0">
                <a:solidFill>
                  <a:schemeClr val="tx2"/>
                </a:solidFill>
              </a:rPr>
              <a:t>8.1  5B zone</a:t>
            </a:r>
          </a:p>
        </p:txBody>
      </p:sp>
    </p:spTree>
    <p:extLst>
      <p:ext uri="{BB962C8B-B14F-4D97-AF65-F5344CB8AC3E}">
        <p14:creationId xmlns:p14="http://schemas.microsoft.com/office/powerpoint/2010/main" val="152275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598F7-5F44-3179-7D29-3292BF0171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22440B-59FF-60B1-BAF3-C9A3F213FF69}"/>
              </a:ext>
            </a:extLst>
          </p:cNvPr>
          <p:cNvSpPr>
            <a:spLocks noGrp="1"/>
          </p:cNvSpPr>
          <p:nvPr>
            <p:ph type="title"/>
          </p:nvPr>
        </p:nvSpPr>
        <p:spPr>
          <a:xfrm>
            <a:off x="1065212" y="304799"/>
            <a:ext cx="10058402" cy="858983"/>
          </a:xfrm>
        </p:spPr>
        <p:txBody>
          <a:bodyPr/>
          <a:lstStyle/>
          <a:p>
            <a:pPr algn="ctr"/>
            <a:r>
              <a:rPr lang="en-US" dirty="0"/>
              <a:t>Climbing Roses</a:t>
            </a:r>
          </a:p>
        </p:txBody>
      </p:sp>
      <p:pic>
        <p:nvPicPr>
          <p:cNvPr id="8" name="Picture Placeholder 7">
            <a:extLst>
              <a:ext uri="{FF2B5EF4-FFF2-40B4-BE49-F238E27FC236}">
                <a16:creationId xmlns:a16="http://schemas.microsoft.com/office/drawing/2014/main" id="{C4CC30B8-2733-3A7A-E9B1-03B08BDB8010}"/>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7327" b="17327"/>
          <a:stretch/>
        </p:blipFill>
        <p:spPr>
          <a:xfrm>
            <a:off x="1179113" y="1900210"/>
            <a:ext cx="4014570" cy="2623382"/>
          </a:xfrm>
        </p:spPr>
      </p:pic>
      <p:sp>
        <p:nvSpPr>
          <p:cNvPr id="4" name="Text Placeholder 3">
            <a:extLst>
              <a:ext uri="{FF2B5EF4-FFF2-40B4-BE49-F238E27FC236}">
                <a16:creationId xmlns:a16="http://schemas.microsoft.com/office/drawing/2014/main" id="{B59F76CA-0732-6765-8CC5-330F92378294}"/>
              </a:ext>
            </a:extLst>
          </p:cNvPr>
          <p:cNvSpPr>
            <a:spLocks noGrp="1"/>
          </p:cNvSpPr>
          <p:nvPr>
            <p:ph type="body" sz="half" idx="2"/>
          </p:nvPr>
        </p:nvSpPr>
        <p:spPr>
          <a:xfrm>
            <a:off x="1080113" y="4935990"/>
            <a:ext cx="4368980" cy="1007610"/>
          </a:xfrm>
        </p:spPr>
        <p:txBody>
          <a:bodyPr>
            <a:normAutofit fontScale="77500" lnSpcReduction="20000"/>
          </a:bodyPr>
          <a:lstStyle/>
          <a:p>
            <a:pPr algn="ctr"/>
            <a:r>
              <a:rPr lang="en-US" sz="3600" dirty="0">
                <a:solidFill>
                  <a:schemeClr val="tx2"/>
                </a:solidFill>
              </a:rPr>
              <a:t>William Baffin</a:t>
            </a:r>
          </a:p>
          <a:p>
            <a:pPr algn="ctr"/>
            <a:r>
              <a:rPr lang="en-US" sz="3600" dirty="0">
                <a:solidFill>
                  <a:schemeClr val="tx2"/>
                </a:solidFill>
              </a:rPr>
              <a:t>8.7  4B zone</a:t>
            </a:r>
          </a:p>
        </p:txBody>
      </p:sp>
      <p:pic>
        <p:nvPicPr>
          <p:cNvPr id="10" name="Picture Placeholder 9">
            <a:extLst>
              <a:ext uri="{FF2B5EF4-FFF2-40B4-BE49-F238E27FC236}">
                <a16:creationId xmlns:a16="http://schemas.microsoft.com/office/drawing/2014/main" id="{01F293C6-8F9F-E85D-722A-B66F83DC2653}"/>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3802" b="3802"/>
          <a:stretch/>
        </p:blipFill>
        <p:spPr>
          <a:xfrm>
            <a:off x="6975717" y="1900210"/>
            <a:ext cx="3958614" cy="2743200"/>
          </a:xfrm>
        </p:spPr>
      </p:pic>
      <p:sp>
        <p:nvSpPr>
          <p:cNvPr id="6" name="Text Placeholder 5">
            <a:extLst>
              <a:ext uri="{FF2B5EF4-FFF2-40B4-BE49-F238E27FC236}">
                <a16:creationId xmlns:a16="http://schemas.microsoft.com/office/drawing/2014/main" id="{F3DB2C40-D483-00D7-FCEB-C3D489D7749C}"/>
              </a:ext>
            </a:extLst>
          </p:cNvPr>
          <p:cNvSpPr>
            <a:spLocks noGrp="1"/>
          </p:cNvSpPr>
          <p:nvPr>
            <p:ph type="body" sz="half" idx="19"/>
          </p:nvPr>
        </p:nvSpPr>
        <p:spPr/>
        <p:txBody>
          <a:bodyPr>
            <a:normAutofit fontScale="77500" lnSpcReduction="20000"/>
          </a:bodyPr>
          <a:lstStyle/>
          <a:p>
            <a:pPr algn="ctr"/>
            <a:r>
              <a:rPr lang="en-US" sz="3600" dirty="0">
                <a:solidFill>
                  <a:schemeClr val="tx2"/>
                </a:solidFill>
              </a:rPr>
              <a:t>High Wire Flyer</a:t>
            </a:r>
          </a:p>
          <a:p>
            <a:pPr algn="ctr"/>
            <a:r>
              <a:rPr lang="en-US" sz="3600" dirty="0">
                <a:solidFill>
                  <a:schemeClr val="tx2"/>
                </a:solidFill>
              </a:rPr>
              <a:t>8.1  5B zone</a:t>
            </a:r>
          </a:p>
        </p:txBody>
      </p:sp>
    </p:spTree>
    <p:extLst>
      <p:ext uri="{BB962C8B-B14F-4D97-AF65-F5344CB8AC3E}">
        <p14:creationId xmlns:p14="http://schemas.microsoft.com/office/powerpoint/2010/main" val="327857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Now Let’s Go Out and Grow Some Great Roses</a:t>
            </a:r>
          </a:p>
        </p:txBody>
      </p:sp>
      <p:pic>
        <p:nvPicPr>
          <p:cNvPr id="9" name="Picture Placeholder 8" descr="Three young children in raincoats holding hands and playing outside"/>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a:stretch/>
        </p:blipFill>
        <p:spPr/>
      </p:pic>
      <p:sp>
        <p:nvSpPr>
          <p:cNvPr id="4" name="Text Placeholder 3"/>
          <p:cNvSpPr>
            <a:spLocks noGrp="1"/>
          </p:cNvSpPr>
          <p:nvPr>
            <p:ph type="body" sz="half" idx="2"/>
          </p:nvPr>
        </p:nvSpPr>
        <p:spPr/>
        <p:txBody>
          <a:bodyPr>
            <a:normAutofit/>
          </a:bodyPr>
          <a:lstStyle/>
          <a:p>
            <a:r>
              <a:rPr lang="en-US" sz="3600" dirty="0">
                <a:solidFill>
                  <a:schemeClr val="tx2"/>
                </a:solidFill>
              </a:rPr>
              <a:t>Any Questions?</a:t>
            </a:r>
          </a:p>
        </p:txBody>
      </p:sp>
    </p:spTree>
    <p:extLst>
      <p:ext uri="{BB962C8B-B14F-4D97-AF65-F5344CB8AC3E}">
        <p14:creationId xmlns:p14="http://schemas.microsoft.com/office/powerpoint/2010/main" val="2197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2901</TotalTime>
  <Words>315</Words>
  <Application>Microsoft Macintosh PowerPoint</Application>
  <PresentationFormat>Widescreen</PresentationFormat>
  <Paragraphs>87</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Segoe Print</vt:lpstr>
      <vt:lpstr>Nature Illustration 16x9</vt:lpstr>
      <vt:lpstr>Hardy Roses for Southeast Wisconsin</vt:lpstr>
      <vt:lpstr>Always buy the best bush you can from a quality garden center or mail order source. Grade 1 roses should have at least 3-4 canes the size of a pencil or larger.  </vt:lpstr>
      <vt:lpstr>We reside in plant hardy zone 5B-6A </vt:lpstr>
      <vt:lpstr>PowerPoint Presentation</vt:lpstr>
      <vt:lpstr>PowerPoint Presentation</vt:lpstr>
      <vt:lpstr>PowerPoint Presentation</vt:lpstr>
      <vt:lpstr>Hybrid Tea Roses</vt:lpstr>
      <vt:lpstr>Floribunda Roses</vt:lpstr>
      <vt:lpstr>Floribunda Roses</vt:lpstr>
      <vt:lpstr>Floribunda Roses</vt:lpstr>
      <vt:lpstr>Shrub Roses</vt:lpstr>
      <vt:lpstr>Shrub Roses</vt:lpstr>
      <vt:lpstr>Shrub Roses</vt:lpstr>
      <vt:lpstr>Shrub Roses</vt:lpstr>
      <vt:lpstr>Shrub Roses</vt:lpstr>
      <vt:lpstr>Shrub Roses</vt:lpstr>
      <vt:lpstr>Shrub Roses</vt:lpstr>
      <vt:lpstr>Shrub Roses</vt:lpstr>
      <vt:lpstr>Shrub Roses</vt:lpstr>
      <vt:lpstr>Climbing Roses</vt:lpstr>
      <vt:lpstr>Climbing Roses</vt:lpstr>
      <vt:lpstr>Now Let’s Go Out and Grow Some Great Roses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Larry Heebsh</dc:creator>
  <cp:lastModifiedBy>Diane Sommers</cp:lastModifiedBy>
  <cp:revision>2</cp:revision>
  <dcterms:created xsi:type="dcterms:W3CDTF">2025-01-29T01:22:29Z</dcterms:created>
  <dcterms:modified xsi:type="dcterms:W3CDTF">2025-03-29T18:56:28Z</dcterms:modified>
</cp:coreProperties>
</file>